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C53C5-80C3-4EA0-AD01-2F435C10C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24008-BB2F-40C1-91A8-4666E2646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3A55A-F362-49B5-BC53-AFB062CAF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80A9-C504-479A-8FA1-E828666A8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DBD23-C07E-4F10-B612-E3DF652E3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A442D-2770-4E4F-A2A7-7C2F671EA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9314E-DA72-4671-ACAF-B3C27CE2C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962A6-D0F1-43CB-A630-169BAEDB2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305B-4CAE-479A-BCEB-213CF9D2F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DF15E-832D-42FF-B546-9C75B485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23C9D-F271-4C7A-B175-41CB869F4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A0220C-F7AE-4453-BC6B-EBFF601C68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CC00"/>
                </a:solidFill>
                <a:latin typeface="GROBOLD" pitchFamily="2" charset="0"/>
              </a:rPr>
              <a:t>Pokémon Shuffle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1905000"/>
            <a:ext cx="8839200" cy="3429000"/>
          </a:xfrm>
        </p:spPr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  Penalty Guidelines 8.2 </a:t>
            </a: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(Feb ‘18)</a:t>
            </a:r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40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            </a:t>
            </a: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Minor – no pattern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               Major - pattern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 Severe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                                       Cheating – deliberate/repeated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Likelihood – Potential - Ease</a:t>
            </a:r>
            <a:endParaRPr lang="en-US" sz="4000">
              <a:solidFill>
                <a:srgbClr val="FFCC00"/>
              </a:solidFill>
              <a:latin typeface="GROBOLD" pitchFamily="2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3733800" y="3810000"/>
            <a:ext cx="1371600" cy="1524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 </a:t>
            </a: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Different sleeves – color, length, finish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Scuffs and dings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Bends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Thickness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Curves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endParaRPr lang="en-US" sz="2400">
              <a:solidFill>
                <a:srgbClr val="FFCC00"/>
              </a:solidFill>
              <a:latin typeface="GROBOLD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>  Pattern vs no Pattern</a:t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>Makes ALL the difference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 Cheating versus mistake…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 Questions and Discussion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  <a:latin typeface="GROBOLD" pitchFamily="2" charset="0"/>
              </a:rPr>
              <a:t>Why shuffle?</a:t>
            </a:r>
            <a:endParaRPr lang="en-US" sz="40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3276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CC00"/>
                </a:solidFill>
                <a:latin typeface="Arial Black" pitchFamily="34" charset="0"/>
              </a:rPr>
              <a:t>Play! Pokémon TCG Rules and Formats</a:t>
            </a:r>
            <a:br>
              <a:rPr lang="en-US" sz="2800">
                <a:solidFill>
                  <a:srgbClr val="FFCC00"/>
                </a:solidFill>
                <a:latin typeface="Arial Black" pitchFamily="34" charset="0"/>
              </a:rPr>
            </a:br>
            <a:r>
              <a:rPr lang="en-US" sz="2800">
                <a:solidFill>
                  <a:srgbClr val="FFCC00"/>
                </a:solidFill>
                <a:latin typeface="Arial Black" pitchFamily="34" charset="0"/>
              </a:rPr>
              <a:t>Section 7: Shuffling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38200" y="1600200"/>
            <a:ext cx="7772400" cy="12954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CC00"/>
                </a:solidFill>
                <a:latin typeface="GROBOLD" pitchFamily="2" charset="0"/>
              </a:rPr>
              <a:t>Shuffling methods:</a:t>
            </a:r>
            <a:br>
              <a:rPr lang="en-US">
                <a:solidFill>
                  <a:srgbClr val="FFCC00"/>
                </a:solidFill>
                <a:latin typeface="GROBOLD" pitchFamily="2" charset="0"/>
              </a:rPr>
            </a:b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81400" y="2438400"/>
            <a:ext cx="20399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>
                <a:solidFill>
                  <a:srgbClr val="FFCC00"/>
                </a:solidFill>
                <a:latin typeface="Arial Black" pitchFamily="34" charset="0"/>
              </a:rPr>
              <a:t>Pile </a:t>
            </a:r>
          </a:p>
          <a:p>
            <a:pPr>
              <a:buFont typeface="Wingdings" pitchFamily="2" charset="2"/>
              <a:buChar char="v"/>
            </a:pPr>
            <a:endParaRPr lang="en-US" sz="3600">
              <a:solidFill>
                <a:srgbClr val="FFCC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>
                <a:solidFill>
                  <a:srgbClr val="FFCC00"/>
                </a:solidFill>
                <a:latin typeface="Arial Black" pitchFamily="34" charset="0"/>
              </a:rPr>
              <a:t>Hindu</a:t>
            </a:r>
          </a:p>
          <a:p>
            <a:pPr>
              <a:buFont typeface="Wingdings" pitchFamily="2" charset="2"/>
              <a:buChar char="v"/>
            </a:pPr>
            <a:endParaRPr lang="en-US" sz="3600">
              <a:solidFill>
                <a:srgbClr val="FFCC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>
                <a:solidFill>
                  <a:srgbClr val="FFCC00"/>
                </a:solidFill>
                <a:latin typeface="Arial Black" pitchFamily="34" charset="0"/>
              </a:rPr>
              <a:t>Mash</a:t>
            </a:r>
          </a:p>
          <a:p>
            <a:pPr>
              <a:buFont typeface="Wingdings" pitchFamily="2" charset="2"/>
              <a:buChar char="v"/>
            </a:pPr>
            <a:endParaRPr lang="en-US" sz="3600">
              <a:solidFill>
                <a:srgbClr val="FFCC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>
                <a:solidFill>
                  <a:srgbClr val="FFCC00"/>
                </a:solidFill>
                <a:latin typeface="Arial Black" pitchFamily="34" charset="0"/>
              </a:rPr>
              <a:t>Riffle</a:t>
            </a:r>
          </a:p>
        </p:txBody>
      </p:sp>
      <p:pic>
        <p:nvPicPr>
          <p:cNvPr id="7177" name="Picture 9" descr="https://i.ytimg.com/vi/QpT5vcrLahY/2.jpg?time=1518581918848"/>
          <p:cNvPicPr>
            <a:picLocks noChangeAspect="1" noChangeArrowheads="1"/>
          </p:cNvPicPr>
          <p:nvPr/>
        </p:nvPicPr>
        <p:blipFill>
          <a:blip r:embed="rId2"/>
          <a:srcRect t="10667" b="10667"/>
          <a:stretch>
            <a:fillRect/>
          </a:stretch>
        </p:blipFill>
        <p:spPr bwMode="auto">
          <a:xfrm>
            <a:off x="5943600" y="5257800"/>
            <a:ext cx="2362200" cy="1393825"/>
          </a:xfrm>
          <a:prstGeom prst="rect">
            <a:avLst/>
          </a:prstGeom>
          <a:noFill/>
        </p:spPr>
      </p:pic>
      <p:pic>
        <p:nvPicPr>
          <p:cNvPr id="7179" name="Picture 11" descr="https://i.ytimg.com/vi/-Utb2Z4OxHM/3.jpg?time=1518582015216"/>
          <p:cNvPicPr>
            <a:picLocks noChangeAspect="1" noChangeArrowheads="1"/>
          </p:cNvPicPr>
          <p:nvPr/>
        </p:nvPicPr>
        <p:blipFill>
          <a:blip r:embed="rId3"/>
          <a:srcRect t="10667" b="10667"/>
          <a:stretch>
            <a:fillRect/>
          </a:stretch>
        </p:blipFill>
        <p:spPr bwMode="auto">
          <a:xfrm>
            <a:off x="838200" y="2286000"/>
            <a:ext cx="2438400" cy="1438275"/>
          </a:xfrm>
          <a:prstGeom prst="rect">
            <a:avLst/>
          </a:prstGeom>
          <a:noFill/>
        </p:spPr>
      </p:pic>
      <p:pic>
        <p:nvPicPr>
          <p:cNvPr id="7181" name="Picture 13" descr="Image result for hindu shuffle"/>
          <p:cNvPicPr>
            <a:picLocks noChangeAspect="1" noChangeArrowheads="1"/>
          </p:cNvPicPr>
          <p:nvPr/>
        </p:nvPicPr>
        <p:blipFill>
          <a:blip r:embed="rId4"/>
          <a:srcRect t="13333" r="45000" b="30667"/>
          <a:stretch>
            <a:fillRect/>
          </a:stretch>
        </p:blipFill>
        <p:spPr bwMode="auto">
          <a:xfrm>
            <a:off x="5943600" y="3200400"/>
            <a:ext cx="2362200" cy="1354138"/>
          </a:xfrm>
          <a:prstGeom prst="rect">
            <a:avLst/>
          </a:prstGeom>
          <a:noFill/>
        </p:spPr>
      </p:pic>
      <p:pic>
        <p:nvPicPr>
          <p:cNvPr id="7183" name="Picture 15" descr="http://i.imgur.com/2r3Rfg9.jpg"/>
          <p:cNvPicPr>
            <a:picLocks noChangeAspect="1" noChangeArrowheads="1"/>
          </p:cNvPicPr>
          <p:nvPr/>
        </p:nvPicPr>
        <p:blipFill>
          <a:blip r:embed="rId5"/>
          <a:srcRect r="16499" b="14223"/>
          <a:stretch>
            <a:fillRect/>
          </a:stretch>
        </p:blipFill>
        <p:spPr bwMode="auto">
          <a:xfrm>
            <a:off x="914400" y="4267200"/>
            <a:ext cx="2393950" cy="1382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>Sufficiently Randomized</a:t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200">
                <a:solidFill>
                  <a:srgbClr val="FFCC00"/>
                </a:solidFill>
                <a:latin typeface="GROBOLD" pitchFamily="2" charset="0"/>
              </a:rPr>
              <a:t>What are we looking for:</a:t>
            </a: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What methods and how many</a:t>
            </a: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200">
                <a:solidFill>
                  <a:srgbClr val="FFCC00"/>
                </a:solidFill>
                <a:latin typeface="GROBOLD" pitchFamily="2" charset="0"/>
              </a:rPr>
              <a:t>What do we NOT want to see:</a:t>
            </a:r>
            <a:br>
              <a:rPr lang="en-US" sz="32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Angle of deck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“Checking” cards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Top card and bottom card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“Peeking”</a:t>
            </a: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3200">
                <a:solidFill>
                  <a:srgbClr val="FFCC00"/>
                </a:solidFill>
                <a:latin typeface="GROBOLD" pitchFamily="2" charset="0"/>
              </a:rPr>
              <a:t>Insufficiently Shuffled Deck: </a:t>
            </a:r>
            <a:br>
              <a:rPr lang="en-US" sz="32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200">
                <a:solidFill>
                  <a:srgbClr val="FFCC00"/>
                </a:solidFill>
                <a:latin typeface="GROBOLD" pitchFamily="2" charset="0"/>
              </a:rPr>
              <a:t>Now what?</a:t>
            </a:r>
            <a:br>
              <a:rPr lang="en-US" sz="32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Game Play Error: Major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Tier 1: Warning – Tier 2: Prize Penalty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200">
                <a:solidFill>
                  <a:srgbClr val="FFCC00"/>
                </a:solidFill>
                <a:latin typeface="GROBOLD" pitchFamily="2" charset="0"/>
              </a:rPr>
              <a:t> Game Play Error or Cheating?</a:t>
            </a:r>
            <a:br>
              <a:rPr lang="en-US" sz="32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Pattern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Penalize it early – set the standard</a:t>
            </a:r>
            <a:endParaRPr lang="en-US" sz="3200">
              <a:solidFill>
                <a:srgbClr val="FFCC00"/>
              </a:solidFill>
              <a:latin typeface="GROBOLD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3200400"/>
            <a:ext cx="7772400" cy="1524000"/>
          </a:xfrm>
        </p:spPr>
        <p:txBody>
          <a:bodyPr/>
          <a:lstStyle/>
          <a:p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Players in Distress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Line ‘em Up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Two Rows Back &amp; off to the Side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2286000"/>
            <a:ext cx="7294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What to look for on the floor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Cutting</a:t>
            </a: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>Refusing to offer or suspicion of order</a:t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>When is a cut a shuffle?</a:t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8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800">
                <a:solidFill>
                  <a:srgbClr val="FFCC00"/>
                </a:solidFill>
                <a:latin typeface="GROBOLD" pitchFamily="2" charset="0"/>
              </a:rPr>
            </a:br>
            <a:endParaRPr lang="en-US" sz="2800">
              <a:solidFill>
                <a:srgbClr val="FFCC00"/>
              </a:solidFill>
              <a:latin typeface="GROBOLD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Sleeves </a:t>
            </a:r>
            <a:br>
              <a:rPr lang="en-US" sz="40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&amp; </a:t>
            </a:r>
            <a:br>
              <a:rPr lang="en-US" sz="40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4000">
                <a:solidFill>
                  <a:srgbClr val="FFCC00"/>
                </a:solidFill>
                <a:latin typeface="GROBOLD" pitchFamily="2" charset="0"/>
              </a:rPr>
              <a:t>Marked Cards</a:t>
            </a:r>
            <a:r>
              <a:rPr lang="en-US" sz="40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3429000"/>
          </a:xfrm>
        </p:spPr>
        <p:txBody>
          <a:bodyPr/>
          <a:lstStyle/>
          <a:p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> Legal Sleeves</a:t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36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36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1. All the same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2. Solid colors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              3. Clear or none…………..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4. OFFICIAL Pokémon Sleeves</a:t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/>
            </a:r>
            <a:br>
              <a:rPr lang="en-US" sz="2400">
                <a:solidFill>
                  <a:srgbClr val="FFCC00"/>
                </a:solidFill>
                <a:latin typeface="GROBOLD" pitchFamily="2" charset="0"/>
              </a:rPr>
            </a:br>
            <a:r>
              <a:rPr lang="en-US" sz="2400">
                <a:solidFill>
                  <a:srgbClr val="FFCC00"/>
                </a:solidFill>
                <a:latin typeface="GROBOLD" pitchFamily="2" charset="0"/>
              </a:rPr>
              <a:t>4a. …with Solid Borders</a:t>
            </a:r>
            <a:endParaRPr lang="en-US" sz="3600">
              <a:solidFill>
                <a:srgbClr val="FFCC00"/>
              </a:solidFill>
              <a:latin typeface="GROBOLD" pitchFamily="2" charset="0"/>
            </a:endParaRPr>
          </a:p>
        </p:txBody>
      </p:sp>
      <p:pic>
        <p:nvPicPr>
          <p:cNvPr id="17412" name="Picture 4" descr="Thin 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505200"/>
            <a:ext cx="1257300" cy="1257300"/>
          </a:xfrm>
          <a:prstGeom prst="rect">
            <a:avLst/>
          </a:prstGeom>
          <a:noFill/>
        </p:spPr>
      </p:pic>
      <p:pic>
        <p:nvPicPr>
          <p:cNvPr id="17414" name="Picture 6" descr="Image result for banned pokemon sleeves"/>
          <p:cNvPicPr>
            <a:picLocks noChangeAspect="1" noChangeArrowheads="1"/>
          </p:cNvPicPr>
          <p:nvPr/>
        </p:nvPicPr>
        <p:blipFill>
          <a:blip r:embed="rId3"/>
          <a:srcRect l="27451" t="29706" r="5098" b="2647"/>
          <a:stretch>
            <a:fillRect/>
          </a:stretch>
        </p:blipFill>
        <p:spPr bwMode="auto">
          <a:xfrm>
            <a:off x="495300" y="4648200"/>
            <a:ext cx="1506538" cy="2014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176</Words>
  <Application>Microsoft Office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GROBOLD</vt:lpstr>
      <vt:lpstr>Arial Black</vt:lpstr>
      <vt:lpstr>Wingdings</vt:lpstr>
      <vt:lpstr>Default Design</vt:lpstr>
      <vt:lpstr>Pokémon Shuffle</vt:lpstr>
      <vt:lpstr>Why shuffle?</vt:lpstr>
      <vt:lpstr>Shuffling methods: </vt:lpstr>
      <vt:lpstr>Sufficiently Randomized  What are we looking for: What methods and how many  What do we NOT want to see: Angle of deck “Checking” cards Top card and bottom card “Peeking” </vt:lpstr>
      <vt:lpstr>Insufficiently Shuffled Deck:  Now what? Game Play Error: Major Tier 1: Warning – Tier 2: Prize Penalty   Game Play Error or Cheating? Pattern Penalize it early – set the standard</vt:lpstr>
      <vt:lpstr>Players in Distress  Line ‘em Up  Two Rows Back &amp; off to the Side</vt:lpstr>
      <vt:lpstr>Cutting  Refusing to offer or suspicion of order  When is a cut a shuffle?  </vt:lpstr>
      <vt:lpstr>Sleeves  &amp;  Marked Cards </vt:lpstr>
      <vt:lpstr> Legal Sleeves  1. All the same  2. Solid colors                3. Clear or none…………..  4. OFFICIAL Pokémon Sleeves  4a. …with Solid Borders</vt:lpstr>
      <vt:lpstr>  Penalty Guidelines 8.2 (Feb ‘18)             Minor – no pattern                Major - pattern  Severe                                        Cheating – deliberate/repeated  Likelihood – Potential - Ease</vt:lpstr>
      <vt:lpstr> Different sleeves – color, length, finish Scuffs and dings Bends Thickness Curves </vt:lpstr>
      <vt:lpstr>  Pattern vs no Pattern  Makes ALL the difference</vt:lpstr>
      <vt:lpstr> Cheating versus mistake…</vt:lpstr>
      <vt:lpstr> Questions and 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Shuffling –  Every Day We’re Shuffling…… </dc:title>
  <dc:creator>Michael Martin</dc:creator>
  <cp:lastModifiedBy>Michael Martin</cp:lastModifiedBy>
  <cp:revision>6</cp:revision>
  <dcterms:created xsi:type="dcterms:W3CDTF">2018-02-03T23:32:26Z</dcterms:created>
  <dcterms:modified xsi:type="dcterms:W3CDTF">2018-03-04T07:06:23Z</dcterms:modified>
</cp:coreProperties>
</file>