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3" r:id="rId2"/>
    <p:sldId id="265" r:id="rId3"/>
    <p:sldId id="266" r:id="rId4"/>
    <p:sldId id="270" r:id="rId5"/>
    <p:sldId id="271" r:id="rId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5646" autoAdjust="0"/>
  </p:normalViewPr>
  <p:slideViewPr>
    <p:cSldViewPr snapToGrid="0">
      <p:cViewPr varScale="1">
        <p:scale>
          <a:sx n="76" d="100"/>
          <a:sy n="76" d="100"/>
        </p:scale>
        <p:origin x="-930"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19734B3-6DB2-4220-BDBF-DB93F9D9B91E}" type="datetimeFigureOut">
              <a:rPr lang="en-US"/>
              <a:pPr>
                <a:defRPr/>
              </a:pPr>
              <a:t>3/4/2018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4B426E1-D17E-4134-98EE-CF0D28D243B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Remember, these are guidelines, not specific rules. What this means is that as long as players are over all, with in these guidelines they are ok. </a:t>
            </a:r>
          </a:p>
          <a:p>
            <a:pPr eaLnBrk="1" hangingPunct="1">
              <a:spcBef>
                <a:spcPct val="0"/>
              </a:spcBef>
            </a:pPr>
            <a:r>
              <a:rPr lang="en-US" smtClean="0"/>
              <a:t>Exceptions:</a:t>
            </a:r>
          </a:p>
          <a:p>
            <a:pPr eaLnBrk="1" hangingPunct="1">
              <a:spcBef>
                <a:spcPct val="0"/>
              </a:spcBef>
            </a:pPr>
            <a:r>
              <a:rPr lang="en-US" smtClean="0"/>
              <a:t>Frist deck search</a:t>
            </a:r>
          </a:p>
          <a:p>
            <a:pPr eaLnBrk="1" hangingPunct="1">
              <a:spcBef>
                <a:spcPct val="0"/>
              </a:spcBef>
            </a:pPr>
            <a:r>
              <a:rPr lang="en-US" smtClean="0"/>
              <a:t>Taking a moment to think, then completing several actions in a row quickly</a:t>
            </a:r>
          </a:p>
          <a:p>
            <a:pPr eaLnBrk="1" hangingPunct="1">
              <a:spcBef>
                <a:spcPct val="0"/>
              </a:spcBef>
            </a:pPr>
            <a:r>
              <a:rPr lang="en-US" smtClean="0"/>
              <a:t>If they are taking to long on multiple actions in a row then, (next Slide)</a:t>
            </a:r>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C25B14A-BAE6-4CBA-9465-F4417E222DAF}" type="slidenum">
              <a:rPr lang="en-US">
                <a:cs typeface="Arial" charset="0"/>
              </a:rPr>
              <a:pPr fontAlgn="base">
                <a:spcBef>
                  <a:spcPct val="0"/>
                </a:spcBef>
                <a:spcAft>
                  <a:spcPct val="0"/>
                </a:spcAft>
                <a:defRPr/>
              </a:pPr>
              <a:t>2</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Once you start getting out of the times recommended in the guidelines is when you start getting into what may be a slow play penalty. When a player is making multiple actions in a row that go past the time what the guidelines say. This is slow play. Yes, game situations can be stressful and they are just checking to make sure that every last card they need is in their deck. They do not have 50 plus three to check this. Game actions need to be taking to progress the game. Players need to play as such. When giving a player a slow play warning, make sure that they know that in the future the penalty for this will be escalated.  The escalation is to a prize card penalty. The penalty for slow play should never go past a prize card penalty. </a:t>
            </a:r>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962E7B-EBEF-498B-A3A3-32FB42A632B0}" type="slidenum">
              <a:rPr lang="en-US">
                <a:cs typeface="Arial" charset="0"/>
              </a:rPr>
              <a:pPr fontAlgn="base">
                <a:spcBef>
                  <a:spcPct val="0"/>
                </a:spcBef>
                <a:spcAft>
                  <a:spcPct val="0"/>
                </a:spcAft>
                <a:defRPr/>
              </a:pPr>
              <a:t>3</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Slow play is more for the people playing to slowly by mistake. Some people may actually be stalling their opponent and that has a very different set of penalties. Stalling is different than slow play. Slow play is where you believe that the player is unintentionally doing it. If you believe that a play is playing slowly on purpose that is unsportsman like conduct and is a higher penalty. Your head judge will be involved on this since it is a game loss. </a:t>
            </a:r>
          </a:p>
          <a:p>
            <a:pPr eaLnBrk="1" hangingPunct="1">
              <a:spcBef>
                <a:spcPct val="0"/>
              </a:spcBef>
            </a:pPr>
            <a:endParaRPr lang="en-US" smtClean="0"/>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BF2D1E-0A4B-4D03-824F-143EB7F34D95}" type="slidenum">
              <a:rPr lang="en-US">
                <a:cs typeface="Arial" charset="0"/>
              </a:rPr>
              <a:pPr fontAlgn="base">
                <a:spcBef>
                  <a:spcPct val="0"/>
                </a:spcBef>
                <a:spcAft>
                  <a:spcPct val="0"/>
                </a:spcAft>
                <a:defRPr/>
              </a:pPr>
              <a:t>4</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Remind both players that it is their duty to keep up the pace of play. Tell the players that they may continue playing and stand on the game, just for a moment/ Then, go to few tables back. Players will continue to play at a steady pace if a judge is standing there on their game. (Insert personal story: EUIC)</a:t>
            </a:r>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D94D95-291E-483A-AAFB-ADA9CBB1A05C}" type="slidenum">
              <a:rPr lang="en-US">
                <a:cs typeface="Arial" charset="0"/>
              </a:rPr>
              <a:pPr fontAlgn="base">
                <a:spcBef>
                  <a:spcPct val="0"/>
                </a:spcBef>
                <a:spcAft>
                  <a:spcPct val="0"/>
                </a:spcAft>
                <a:defRPr/>
              </a:pPr>
              <a:t>5</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fld id="{DE42B4E7-A25E-4C67-B23E-6A26DA2D5DB8}" type="datetimeFigureOut">
              <a:rPr lang="en-US"/>
              <a:pPr>
                <a:defRPr/>
              </a:pPr>
              <a:t>3/4/2018</a:t>
            </a:fld>
            <a:endParaRPr lang="en-US"/>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B773B09E-305A-4F15-986A-16DD9063D60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fld id="{498E91D4-D758-4003-9513-A506CD87EF54}" type="datetimeFigureOut">
              <a:rPr lang="en-US"/>
              <a:pPr>
                <a:defRPr/>
              </a:pPr>
              <a:t>3/4/2018</a:t>
            </a:fld>
            <a:endParaRPr lang="en-US"/>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208598D6-6EB5-495B-9442-EE293BA6FDA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fld id="{2A067870-20C1-403C-847D-D84CB663E61F}" type="datetimeFigureOut">
              <a:rPr lang="en-US"/>
              <a:pPr>
                <a:defRPr/>
              </a:pPr>
              <a:t>3/4/2018</a:t>
            </a:fld>
            <a:endParaRPr lang="en-US"/>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5956E4B6-9AED-4669-A18C-172BC3AC76C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fld id="{4C571933-01C6-4E6F-94E1-A688683D499B}" type="datetimeFigureOut">
              <a:rPr lang="en-US"/>
              <a:pPr>
                <a:defRPr/>
              </a:pPr>
              <a:t>3/4/2018</a:t>
            </a:fld>
            <a:endParaRPr lang="en-US"/>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A3C7B5F4-F336-472A-B8B0-3A63741CD9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fld id="{0584F767-B5EF-49D8-83BA-D162E36C3E31}" type="datetimeFigureOut">
              <a:rPr lang="en-US"/>
              <a:pPr>
                <a:defRPr/>
              </a:pPr>
              <a:t>3/4/2018</a:t>
            </a:fld>
            <a:endParaRPr lang="en-US"/>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C3938F5E-EF22-4EB4-9324-C3795490D36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extLst>
          </p:cNvPr>
          <p:cNvSpPr>
            <a:spLocks noGrp="1"/>
          </p:cNvSpPr>
          <p:nvPr>
            <p:ph type="dt" sz="half" idx="10"/>
          </p:nvPr>
        </p:nvSpPr>
        <p:spPr/>
        <p:txBody>
          <a:bodyPr/>
          <a:lstStyle>
            <a:lvl1pPr>
              <a:defRPr/>
            </a:lvl1pPr>
          </a:lstStyle>
          <a:p>
            <a:pPr>
              <a:defRPr/>
            </a:pPr>
            <a:fld id="{20ECD707-BADA-4A5D-A9C2-A540E3F64C05}" type="datetimeFigureOut">
              <a:rPr lang="en-US"/>
              <a:pPr>
                <a:defRPr/>
              </a:pPr>
              <a:t>3/4/2018</a:t>
            </a:fld>
            <a:endParaRPr lang="en-US"/>
          </a:p>
        </p:txBody>
      </p:sp>
      <p:sp>
        <p:nvSpPr>
          <p:cNvPr id="6"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extLst>
          </p:cNvPr>
          <p:cNvSpPr>
            <a:spLocks noGrp="1"/>
          </p:cNvSpPr>
          <p:nvPr>
            <p:ph type="sldNum" sz="quarter" idx="12"/>
          </p:nvPr>
        </p:nvSpPr>
        <p:spPr/>
        <p:txBody>
          <a:bodyPr/>
          <a:lstStyle>
            <a:lvl1pPr>
              <a:defRPr/>
            </a:lvl1pPr>
          </a:lstStyle>
          <a:p>
            <a:pPr>
              <a:defRPr/>
            </a:pPr>
            <a:fld id="{571342B3-88BE-4F2F-94C6-CD0851436F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extLst>
          </p:cNvPr>
          <p:cNvSpPr>
            <a:spLocks noGrp="1"/>
          </p:cNvSpPr>
          <p:nvPr>
            <p:ph type="dt" sz="half" idx="10"/>
          </p:nvPr>
        </p:nvSpPr>
        <p:spPr/>
        <p:txBody>
          <a:bodyPr/>
          <a:lstStyle>
            <a:lvl1pPr>
              <a:defRPr/>
            </a:lvl1pPr>
          </a:lstStyle>
          <a:p>
            <a:pPr>
              <a:defRPr/>
            </a:pPr>
            <a:fld id="{38539A73-1253-4E1B-B206-E9139E1430C5}" type="datetimeFigureOut">
              <a:rPr lang="en-US"/>
              <a:pPr>
                <a:defRPr/>
              </a:pPr>
              <a:t>3/4/2018</a:t>
            </a:fld>
            <a:endParaRPr lang="en-US"/>
          </a:p>
        </p:txBody>
      </p:sp>
      <p:sp>
        <p:nvSpPr>
          <p:cNvPr id="8"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extLst>
          </p:cNvPr>
          <p:cNvSpPr>
            <a:spLocks noGrp="1"/>
          </p:cNvSpPr>
          <p:nvPr>
            <p:ph type="sldNum" sz="quarter" idx="12"/>
          </p:nvPr>
        </p:nvSpPr>
        <p:spPr/>
        <p:txBody>
          <a:bodyPr/>
          <a:lstStyle>
            <a:lvl1pPr>
              <a:defRPr/>
            </a:lvl1pPr>
          </a:lstStyle>
          <a:p>
            <a:pPr>
              <a:defRPr/>
            </a:pPr>
            <a:fld id="{051091D8-811D-4353-AB66-302CE9CA4E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p:txBody>
          <a:bodyPr/>
          <a:lstStyle/>
          <a:p>
            <a:r>
              <a:rPr lang="en-US"/>
              <a:t>Click to edit Master title style</a:t>
            </a:r>
          </a:p>
        </p:txBody>
      </p:sp>
      <p:sp>
        <p:nvSpPr>
          <p:cNvPr id="3" name="Date Placeholder 3">
            <a:extLst>
              <a:ext uri="{FF2B5EF4-FFF2-40B4-BE49-F238E27FC236}"/>
            </a:extLst>
          </p:cNvPr>
          <p:cNvSpPr>
            <a:spLocks noGrp="1"/>
          </p:cNvSpPr>
          <p:nvPr>
            <p:ph type="dt" sz="half" idx="10"/>
          </p:nvPr>
        </p:nvSpPr>
        <p:spPr/>
        <p:txBody>
          <a:bodyPr/>
          <a:lstStyle>
            <a:lvl1pPr>
              <a:defRPr/>
            </a:lvl1pPr>
          </a:lstStyle>
          <a:p>
            <a:pPr>
              <a:defRPr/>
            </a:pPr>
            <a:fld id="{7A1D689C-F0BF-4FE9-9268-EB1EAFB27BD0}" type="datetimeFigureOut">
              <a:rPr lang="en-US"/>
              <a:pPr>
                <a:defRPr/>
              </a:pPr>
              <a:t>3/4/2018</a:t>
            </a:fld>
            <a:endParaRPr lang="en-US"/>
          </a:p>
        </p:txBody>
      </p:sp>
      <p:sp>
        <p:nvSpPr>
          <p:cNvPr id="4"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extLst>
          </p:cNvPr>
          <p:cNvSpPr>
            <a:spLocks noGrp="1"/>
          </p:cNvSpPr>
          <p:nvPr>
            <p:ph type="sldNum" sz="quarter" idx="12"/>
          </p:nvPr>
        </p:nvSpPr>
        <p:spPr/>
        <p:txBody>
          <a:bodyPr/>
          <a:lstStyle>
            <a:lvl1pPr>
              <a:defRPr/>
            </a:lvl1pPr>
          </a:lstStyle>
          <a:p>
            <a:pPr>
              <a:defRPr/>
            </a:pPr>
            <a:fld id="{09FA4EAC-C516-45DB-B10E-5C0CEEDADF0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extLst>
          </p:cNvPr>
          <p:cNvSpPr>
            <a:spLocks noGrp="1"/>
          </p:cNvSpPr>
          <p:nvPr>
            <p:ph type="dt" sz="half" idx="10"/>
          </p:nvPr>
        </p:nvSpPr>
        <p:spPr/>
        <p:txBody>
          <a:bodyPr/>
          <a:lstStyle>
            <a:lvl1pPr>
              <a:defRPr/>
            </a:lvl1pPr>
          </a:lstStyle>
          <a:p>
            <a:pPr>
              <a:defRPr/>
            </a:pPr>
            <a:fld id="{316262F6-CCD2-4CB2-845F-3DC5A467C8EB}" type="datetimeFigureOut">
              <a:rPr lang="en-US"/>
              <a:pPr>
                <a:defRPr/>
              </a:pPr>
              <a:t>3/4/2018</a:t>
            </a:fld>
            <a:endParaRPr lang="en-US"/>
          </a:p>
        </p:txBody>
      </p:sp>
      <p:sp>
        <p:nvSpPr>
          <p:cNvPr id="3"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extLst>
          </p:cNvPr>
          <p:cNvSpPr>
            <a:spLocks noGrp="1"/>
          </p:cNvSpPr>
          <p:nvPr>
            <p:ph type="sldNum" sz="quarter" idx="12"/>
          </p:nvPr>
        </p:nvSpPr>
        <p:spPr/>
        <p:txBody>
          <a:bodyPr/>
          <a:lstStyle>
            <a:lvl1pPr>
              <a:defRPr/>
            </a:lvl1pPr>
          </a:lstStyle>
          <a:p>
            <a:pPr>
              <a:defRPr/>
            </a:pPr>
            <a:fld id="{68C9BECA-668A-45C5-9D1F-92B19BC1235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extLst>
          </p:cNvPr>
          <p:cNvSpPr>
            <a:spLocks noGrp="1"/>
          </p:cNvSpPr>
          <p:nvPr>
            <p:ph type="dt" sz="half" idx="10"/>
          </p:nvPr>
        </p:nvSpPr>
        <p:spPr/>
        <p:txBody>
          <a:bodyPr/>
          <a:lstStyle>
            <a:lvl1pPr>
              <a:defRPr/>
            </a:lvl1pPr>
          </a:lstStyle>
          <a:p>
            <a:pPr>
              <a:defRPr/>
            </a:pPr>
            <a:fld id="{1B414D3B-8BB4-4218-B8D8-D145CBACE534}" type="datetimeFigureOut">
              <a:rPr lang="en-US"/>
              <a:pPr>
                <a:defRPr/>
              </a:pPr>
              <a:t>3/4/2018</a:t>
            </a:fld>
            <a:endParaRPr lang="en-US"/>
          </a:p>
        </p:txBody>
      </p:sp>
      <p:sp>
        <p:nvSpPr>
          <p:cNvPr id="6"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extLst>
          </p:cNvPr>
          <p:cNvSpPr>
            <a:spLocks noGrp="1"/>
          </p:cNvSpPr>
          <p:nvPr>
            <p:ph type="sldNum" sz="quarter" idx="12"/>
          </p:nvPr>
        </p:nvSpPr>
        <p:spPr/>
        <p:txBody>
          <a:bodyPr/>
          <a:lstStyle>
            <a:lvl1pPr>
              <a:defRPr/>
            </a:lvl1pPr>
          </a:lstStyle>
          <a:p>
            <a:pPr>
              <a:defRPr/>
            </a:pPr>
            <a:fld id="{F07733EB-0A18-45F3-A62A-4C77B907B99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extLst>
          </p:cNvPr>
          <p:cNvSpPr>
            <a:spLocks noGrp="1"/>
          </p:cNvSpPr>
          <p:nvPr>
            <p:ph type="dt" sz="half" idx="10"/>
          </p:nvPr>
        </p:nvSpPr>
        <p:spPr/>
        <p:txBody>
          <a:bodyPr/>
          <a:lstStyle>
            <a:lvl1pPr>
              <a:defRPr/>
            </a:lvl1pPr>
          </a:lstStyle>
          <a:p>
            <a:pPr>
              <a:defRPr/>
            </a:pPr>
            <a:fld id="{8C85052E-FACA-4333-9FEF-C439DDA199C4}" type="datetimeFigureOut">
              <a:rPr lang="en-US"/>
              <a:pPr>
                <a:defRPr/>
              </a:pPr>
              <a:t>3/4/2018</a:t>
            </a:fld>
            <a:endParaRPr lang="en-US"/>
          </a:p>
        </p:txBody>
      </p:sp>
      <p:sp>
        <p:nvSpPr>
          <p:cNvPr id="6"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extLst>
          </p:cNvPr>
          <p:cNvSpPr>
            <a:spLocks noGrp="1"/>
          </p:cNvSpPr>
          <p:nvPr>
            <p:ph type="sldNum" sz="quarter" idx="12"/>
          </p:nvPr>
        </p:nvSpPr>
        <p:spPr/>
        <p:txBody>
          <a:bodyPr/>
          <a:lstStyle>
            <a:lvl1pPr>
              <a:defRPr/>
            </a:lvl1pPr>
          </a:lstStyle>
          <a:p>
            <a:pPr>
              <a:defRPr/>
            </a:pPr>
            <a:fld id="{EA6324D5-AA9B-4A33-B5BD-397D68705D6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a:extLst>
              <a:ext uri="{FF2B5EF4-FFF2-40B4-BE49-F238E27FC236}"/>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DE6DFE0-68A4-4A91-BEAB-1C78C9F225C4}" type="datetimeFigureOut">
              <a:rPr lang="en-US"/>
              <a:pPr>
                <a:defRPr/>
              </a:pPr>
              <a:t>3/4/2018</a:t>
            </a:fld>
            <a:endParaRPr lang="en-US"/>
          </a:p>
        </p:txBody>
      </p:sp>
      <p:sp>
        <p:nvSpPr>
          <p:cNvPr id="5" name="Footer Placeholder 4">
            <a:extLst>
              <a:ext uri="{FF2B5EF4-FFF2-40B4-BE49-F238E27FC236}"/>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9787D45-628F-4319-994E-C4721982232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7" name="Title 1"/>
          <p:cNvSpPr>
            <a:spLocks noGrp="1"/>
          </p:cNvSpPr>
          <p:nvPr>
            <p:ph type="ctrTitle"/>
          </p:nvPr>
        </p:nvSpPr>
        <p:spPr>
          <a:xfrm>
            <a:off x="6473825" y="4781550"/>
            <a:ext cx="5319713" cy="2076450"/>
          </a:xfrm>
        </p:spPr>
        <p:txBody>
          <a:bodyPr anchor="t"/>
          <a:lstStyle/>
          <a:p>
            <a:pPr algn="l" eaLnBrk="1" hangingPunct="1"/>
            <a:r>
              <a:rPr lang="en-US" sz="4800" smtClean="0"/>
              <a:t>Slow Playing</a:t>
            </a:r>
          </a:p>
        </p:txBody>
      </p:sp>
      <p:sp>
        <p:nvSpPr>
          <p:cNvPr id="18438" name="Subtitle 2"/>
          <p:cNvSpPr>
            <a:spLocks noGrp="1"/>
          </p:cNvSpPr>
          <p:nvPr>
            <p:ph type="subTitle" idx="1"/>
          </p:nvPr>
        </p:nvSpPr>
        <p:spPr>
          <a:xfrm>
            <a:off x="6872288" y="5011738"/>
            <a:ext cx="5319712" cy="971550"/>
          </a:xfrm>
        </p:spPr>
        <p:txBody>
          <a:bodyPr anchor="b"/>
          <a:lstStyle/>
          <a:p>
            <a:pPr algn="l" eaLnBrk="1" hangingPunct="1"/>
            <a:r>
              <a:rPr lang="en-US" sz="2000" smtClean="0"/>
              <a:t>By: Corey Scott</a:t>
            </a:r>
          </a:p>
        </p:txBody>
      </p:sp>
      <p:pic>
        <p:nvPicPr>
          <p:cNvPr id="18439" name="Picture 4"/>
          <p:cNvPicPr>
            <a:picLocks noChangeAspect="1"/>
          </p:cNvPicPr>
          <p:nvPr/>
        </p:nvPicPr>
        <p:blipFill>
          <a:blip r:embed="rId2"/>
          <a:srcRect/>
          <a:stretch>
            <a:fillRect/>
          </a:stretch>
        </p:blipFill>
        <p:spPr bwMode="auto">
          <a:xfrm>
            <a:off x="188913" y="0"/>
            <a:ext cx="11466512" cy="3863975"/>
          </a:xfrm>
          <a:prstGeom prst="rect">
            <a:avLst/>
          </a:prstGeom>
          <a:noFill/>
          <a:ln w="9525">
            <a:noFill/>
            <a:miter lim="800000"/>
            <a:headEnd/>
            <a:tailEnd/>
          </a:ln>
        </p:spPr>
      </p:pic>
    </p:spTree>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4">
            <a:extLst>
              <a:ext uri="{FF2B5EF4-FFF2-40B4-BE49-F238E27FC236}"/>
            </a:extLst>
          </p:cNvPr>
          <p:cNvSpPr>
            <a:spLocks noGrp="1" noRot="1" noChangeAspect="1" noMove="1" noResize="1" noEditPoints="1" noAdjustHandles="1" noChangeArrowheads="1" noChangeShapeType="1" noTextEdit="1"/>
          </p:cNvSpPr>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460" name="Title 1"/>
          <p:cNvSpPr>
            <a:spLocks noGrp="1"/>
          </p:cNvSpPr>
          <p:nvPr>
            <p:ph type="title"/>
          </p:nvPr>
        </p:nvSpPr>
        <p:spPr/>
        <p:txBody>
          <a:bodyPr/>
          <a:lstStyle/>
          <a:p>
            <a:pPr eaLnBrk="1" hangingPunct="1"/>
            <a:r>
              <a:rPr lang="en-US" smtClean="0">
                <a:solidFill>
                  <a:srgbClr val="FFFFFF"/>
                </a:solidFill>
              </a:rPr>
              <a:t>8.4. Game Tempo </a:t>
            </a:r>
            <a:br>
              <a:rPr lang="en-US" smtClean="0">
                <a:solidFill>
                  <a:srgbClr val="FFFFFF"/>
                </a:solidFill>
              </a:rPr>
            </a:br>
            <a:endParaRPr lang="en-US" smtClean="0">
              <a:solidFill>
                <a:srgbClr val="FFFFFF"/>
              </a:solidFill>
            </a:endParaRPr>
          </a:p>
        </p:txBody>
      </p:sp>
      <p:sp>
        <p:nvSpPr>
          <p:cNvPr id="19461" name="Content Placeholder 2"/>
          <p:cNvSpPr>
            <a:spLocks noGrp="1"/>
          </p:cNvSpPr>
          <p:nvPr>
            <p:ph idx="1"/>
          </p:nvPr>
        </p:nvSpPr>
        <p:spPr>
          <a:xfrm>
            <a:off x="838200" y="1055688"/>
            <a:ext cx="10515600" cy="5121275"/>
          </a:xfrm>
        </p:spPr>
        <p:txBody>
          <a:bodyPr/>
          <a:lstStyle/>
          <a:p>
            <a:pPr marL="0" indent="0" eaLnBrk="1" hangingPunct="1">
              <a:buFont typeface="Arial" charset="0"/>
              <a:buNone/>
            </a:pPr>
            <a:r>
              <a:rPr lang="en-US" sz="2000" smtClean="0">
                <a:solidFill>
                  <a:srgbClr val="FFFFFF"/>
                </a:solidFill>
              </a:rPr>
              <a:t>The pace of a Pokémon TCG match should be lively without being excessively fast, and each player should receive approximately half of the allotted time for the game. However, the way players react to pressure can have an impact on the tempo at which they take their turns. Judges should watch for changes in tempo and make corrections if needed. </a:t>
            </a:r>
          </a:p>
          <a:p>
            <a:pPr marL="0" indent="0" eaLnBrk="1" hangingPunct="1">
              <a:buFont typeface="Arial" charset="0"/>
              <a:buNone/>
            </a:pPr>
            <a:r>
              <a:rPr lang="en-US" sz="2000" smtClean="0">
                <a:solidFill>
                  <a:srgbClr val="FFFFFF"/>
                </a:solidFill>
              </a:rPr>
              <a:t>In general, the following time limits for various game actions should be appropriate. </a:t>
            </a:r>
          </a:p>
          <a:p>
            <a:pPr marL="0" indent="0" eaLnBrk="1" hangingPunct="1">
              <a:buFont typeface="Arial" charset="0"/>
              <a:buNone/>
            </a:pPr>
            <a:r>
              <a:rPr lang="en-US" sz="2000" smtClean="0">
                <a:solidFill>
                  <a:srgbClr val="FFFFFF"/>
                </a:solidFill>
              </a:rPr>
              <a:t>The times given below are general guidelines; players attempting to compartmentalize their turn in order to use every second of the time allowed for the items below are almost certainly stalling and should be subject to Unsporting Conduct penalties. </a:t>
            </a:r>
          </a:p>
          <a:p>
            <a:pPr marL="0" indent="0" eaLnBrk="1" hangingPunct="1">
              <a:buFont typeface="Arial" charset="0"/>
              <a:buNone/>
            </a:pPr>
            <a:r>
              <a:rPr lang="en-US" sz="2000" smtClean="0">
                <a:solidFill>
                  <a:srgbClr val="FFFFFF"/>
                </a:solidFill>
              </a:rPr>
              <a:t>❖ Performing the actions of a card or attack: 15 seconds </a:t>
            </a:r>
          </a:p>
          <a:p>
            <a:pPr marL="0" indent="0" eaLnBrk="1" hangingPunct="1">
              <a:buFont typeface="Arial" charset="0"/>
              <a:buNone/>
            </a:pPr>
            <a:r>
              <a:rPr lang="en-US" sz="2000" smtClean="0">
                <a:solidFill>
                  <a:srgbClr val="FFFFFF"/>
                </a:solidFill>
              </a:rPr>
              <a:t>❖ Shuffling and setup, game start: 2 minutes </a:t>
            </a:r>
          </a:p>
          <a:p>
            <a:pPr marL="0" indent="0" eaLnBrk="1" hangingPunct="1">
              <a:buFont typeface="Arial" charset="0"/>
              <a:buNone/>
            </a:pPr>
            <a:r>
              <a:rPr lang="en-US" sz="2000" smtClean="0">
                <a:solidFill>
                  <a:srgbClr val="FFFFFF"/>
                </a:solidFill>
              </a:rPr>
              <a:t>❖ Shuffling and deck search, mid-game: 15 seconds </a:t>
            </a:r>
          </a:p>
          <a:p>
            <a:pPr marL="0" indent="0" eaLnBrk="1" hangingPunct="1">
              <a:buFont typeface="Arial" charset="0"/>
              <a:buNone/>
            </a:pPr>
            <a:r>
              <a:rPr lang="en-US" sz="2000" smtClean="0">
                <a:solidFill>
                  <a:srgbClr val="FFFFFF"/>
                </a:solidFill>
              </a:rPr>
              <a:t>❖ Starting the turn after opponent’s “end of turn” announcement: 5 seconds </a:t>
            </a:r>
          </a:p>
          <a:p>
            <a:pPr marL="0" indent="0" eaLnBrk="1" hangingPunct="1">
              <a:buFont typeface="Arial" charset="0"/>
              <a:buNone/>
            </a:pPr>
            <a:r>
              <a:rPr lang="en-US" sz="2000" smtClean="0">
                <a:solidFill>
                  <a:srgbClr val="FFFFFF"/>
                </a:solidFill>
              </a:rPr>
              <a:t>❖ Considering the game position before playing a card: 10 seconds </a:t>
            </a:r>
          </a:p>
          <a:p>
            <a:pPr marL="0" indent="0" eaLnBrk="1" hangingPunct="1">
              <a:buFont typeface="Arial" charset="0"/>
              <a:buNone/>
            </a:pPr>
            <a:r>
              <a:rPr lang="en-US" sz="2000" smtClean="0">
                <a:solidFill>
                  <a:srgbClr val="FFFFFF"/>
                </a:solidFill>
              </a:rPr>
              <a:t>Notes during a game should be taken using the same time limits listed above. For example, a player making a note about a mid-game deck search must do so in the same 15 seconds allowed for the action.</a:t>
            </a:r>
          </a:p>
        </p:txBody>
      </p:sp>
    </p:spTree>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extLst>
          </p:cNvPr>
          <p:cNvSpPr>
            <a:spLocks noGrp="1" noRot="1" noChangeAspect="1" noMove="1" noResize="1" noEditPoints="1" noAdjustHandles="1" noChangeArrowheads="1" noChangeShapeType="1" noTextEdit="1"/>
          </p:cNvSpPr>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508" name="Title 1"/>
          <p:cNvSpPr>
            <a:spLocks noGrp="1"/>
          </p:cNvSpPr>
          <p:nvPr>
            <p:ph type="title"/>
          </p:nvPr>
        </p:nvSpPr>
        <p:spPr/>
        <p:txBody>
          <a:bodyPr/>
          <a:lstStyle/>
          <a:p>
            <a:pPr eaLnBrk="1" hangingPunct="1"/>
            <a:r>
              <a:rPr lang="en-US" b="1" smtClean="0">
                <a:solidFill>
                  <a:srgbClr val="FFFFFF"/>
                </a:solidFill>
              </a:rPr>
              <a:t>7.4.1. Slow Play </a:t>
            </a:r>
            <a:r>
              <a:rPr lang="en-US" smtClean="0">
                <a:solidFill>
                  <a:srgbClr val="FFFFFF"/>
                </a:solidFill>
              </a:rPr>
              <a:t/>
            </a:r>
            <a:br>
              <a:rPr lang="en-US" smtClean="0">
                <a:solidFill>
                  <a:srgbClr val="FFFFFF"/>
                </a:solidFill>
              </a:rPr>
            </a:br>
            <a:endParaRPr lang="en-US" smtClean="0">
              <a:solidFill>
                <a:srgbClr val="FFFFFF"/>
              </a:solidFill>
            </a:endParaRPr>
          </a:p>
        </p:txBody>
      </p:sp>
      <p:pic>
        <p:nvPicPr>
          <p:cNvPr id="21509" name="Picture 5"/>
          <p:cNvPicPr>
            <a:picLocks noChangeAspect="1"/>
          </p:cNvPicPr>
          <p:nvPr/>
        </p:nvPicPr>
        <p:blipFill>
          <a:blip r:embed="rId3"/>
          <a:srcRect/>
          <a:stretch>
            <a:fillRect/>
          </a:stretch>
        </p:blipFill>
        <p:spPr bwMode="auto">
          <a:xfrm>
            <a:off x="8464550" y="4357688"/>
            <a:ext cx="3727450" cy="2484437"/>
          </a:xfrm>
          <a:prstGeom prst="rect">
            <a:avLst/>
          </a:prstGeom>
          <a:noFill/>
          <a:ln w="9525">
            <a:noFill/>
            <a:miter lim="800000"/>
            <a:headEnd/>
            <a:tailEnd/>
          </a:ln>
        </p:spPr>
      </p:pic>
      <p:sp>
        <p:nvSpPr>
          <p:cNvPr id="21510" name="Content Placeholder 2"/>
          <p:cNvSpPr>
            <a:spLocks noGrp="1"/>
          </p:cNvSpPr>
          <p:nvPr>
            <p:ph idx="1"/>
          </p:nvPr>
        </p:nvSpPr>
        <p:spPr>
          <a:xfrm>
            <a:off x="838200" y="857250"/>
            <a:ext cx="10515600" cy="5319713"/>
          </a:xfrm>
        </p:spPr>
        <p:txBody>
          <a:bodyPr/>
          <a:lstStyle/>
          <a:p>
            <a:pPr marL="0" indent="0" eaLnBrk="1" hangingPunct="1">
              <a:buFont typeface="Arial" charset="0"/>
              <a:buNone/>
            </a:pPr>
            <a:r>
              <a:rPr lang="en-US" sz="1800" smtClean="0">
                <a:solidFill>
                  <a:srgbClr val="FFFFFF"/>
                </a:solidFill>
              </a:rPr>
              <a:t>Players should take care to play in a manner that keeps the game pace lively, regardless of the complexity of the situation. A player who takes too long to make decisions about gameplay runs the 14 Play! Pokémon—Trading Card Game Penalty Guidelines Date of last revision: November 2, 2017 risk of putting their opponent at a disadvantage due to the round’s time limit. In addition to the recommended penalty, the judge may issue a time extension to offset this disadvantage.</a:t>
            </a:r>
          </a:p>
          <a:p>
            <a:pPr marL="0" indent="0" eaLnBrk="1" hangingPunct="1">
              <a:buFont typeface="Arial" charset="0"/>
              <a:buNone/>
            </a:pPr>
            <a:r>
              <a:rPr lang="en-US" sz="1800" smtClean="0">
                <a:solidFill>
                  <a:srgbClr val="FFFFFF"/>
                </a:solidFill>
              </a:rPr>
              <a:t> Slow play penalties should escalate to </a:t>
            </a:r>
            <a:r>
              <a:rPr lang="en-US" sz="1800" b="1" smtClean="0">
                <a:solidFill>
                  <a:srgbClr val="FFFFFF"/>
                </a:solidFill>
              </a:rPr>
              <a:t>Prize Card</a:t>
            </a:r>
            <a:r>
              <a:rPr lang="en-US" sz="1800" smtClean="0">
                <a:solidFill>
                  <a:srgbClr val="FFFFFF"/>
                </a:solidFill>
              </a:rPr>
              <a:t> penalties after the first warning, but should not exceed a </a:t>
            </a:r>
            <a:r>
              <a:rPr lang="en-US" sz="1800" b="1" smtClean="0">
                <a:solidFill>
                  <a:srgbClr val="FFFFFF"/>
                </a:solidFill>
              </a:rPr>
              <a:t>Prize Card</a:t>
            </a:r>
            <a:r>
              <a:rPr lang="en-US" sz="1800" smtClean="0">
                <a:solidFill>
                  <a:srgbClr val="FFFFFF"/>
                </a:solidFill>
              </a:rPr>
              <a:t> penalty.</a:t>
            </a:r>
          </a:p>
          <a:p>
            <a:pPr marL="0" indent="0" eaLnBrk="1" hangingPunct="1">
              <a:buFont typeface="Arial" charset="0"/>
              <a:buNone/>
            </a:pPr>
            <a:r>
              <a:rPr lang="en-US" sz="1800" smtClean="0">
                <a:solidFill>
                  <a:srgbClr val="FFFFFF"/>
                </a:solidFill>
              </a:rPr>
              <a:t> Examples of Game Tempo: </a:t>
            </a:r>
          </a:p>
          <a:p>
            <a:pPr marL="0" indent="0" eaLnBrk="1" hangingPunct="1">
              <a:buFont typeface="Arial" charset="0"/>
              <a:buNone/>
            </a:pPr>
            <a:r>
              <a:rPr lang="en-US" sz="1800" smtClean="0">
                <a:solidFill>
                  <a:srgbClr val="FFFFFF"/>
                </a:solidFill>
              </a:rPr>
              <a:t>Slow Play include: </a:t>
            </a:r>
          </a:p>
          <a:p>
            <a:pPr marL="0" indent="0" eaLnBrk="1" hangingPunct="1">
              <a:buFont typeface="Arial" charset="0"/>
              <a:buNone/>
            </a:pPr>
            <a:r>
              <a:rPr lang="en-US" sz="1800" smtClean="0">
                <a:solidFill>
                  <a:srgbClr val="FFFFFF"/>
                </a:solidFill>
              </a:rPr>
              <a:t>• You are excessively slow when deciding which Pokémon to attach an Energy card to. </a:t>
            </a:r>
          </a:p>
          <a:p>
            <a:pPr marL="0" indent="0" eaLnBrk="1" hangingPunct="1">
              <a:buFont typeface="Arial" charset="0"/>
              <a:buNone/>
            </a:pPr>
            <a:r>
              <a:rPr lang="en-US" sz="1800" smtClean="0">
                <a:solidFill>
                  <a:srgbClr val="FFFFFF"/>
                </a:solidFill>
              </a:rPr>
              <a:t>• You take an unreasonable amount of time deciding which Basic Pokémon to take from your deck after playing a Poké Ball card. </a:t>
            </a:r>
          </a:p>
          <a:p>
            <a:pPr marL="0" indent="0" eaLnBrk="1" hangingPunct="1">
              <a:buFont typeface="Arial" charset="0"/>
              <a:buNone/>
            </a:pPr>
            <a:r>
              <a:rPr lang="en-US" sz="1800" smtClean="0">
                <a:solidFill>
                  <a:srgbClr val="FFFFFF"/>
                </a:solidFill>
              </a:rPr>
              <a:t>• Counting or searching your (or your opponent’s) deck or discard pile more than once in a short time period. </a:t>
            </a:r>
          </a:p>
          <a:p>
            <a:pPr marL="0" indent="0" eaLnBrk="1" hangingPunct="1">
              <a:buFont typeface="Arial" charset="0"/>
              <a:buNone/>
            </a:pPr>
            <a:r>
              <a:rPr lang="en-US" sz="1800" smtClean="0">
                <a:solidFill>
                  <a:srgbClr val="FFFFFF"/>
                </a:solidFill>
              </a:rPr>
              <a:t>• Repeatedly searching your deck, hand, or discard pile while performing a card effect. </a:t>
            </a:r>
          </a:p>
          <a:p>
            <a:pPr marL="0" indent="0" eaLnBrk="1" hangingPunct="1">
              <a:buFont typeface="Arial" charset="0"/>
              <a:buNone/>
            </a:pPr>
            <a:r>
              <a:rPr lang="en-US" sz="1800" smtClean="0">
                <a:solidFill>
                  <a:srgbClr val="FFFFFF"/>
                </a:solidFill>
              </a:rPr>
              <a:t>• Attempting to engage in extraneous conversation that interferes with timely play.  </a:t>
            </a:r>
          </a:p>
          <a:p>
            <a:pPr marL="0" indent="0" eaLnBrk="1" hangingPunct="1">
              <a:buFont typeface="Arial" charset="0"/>
              <a:buNone/>
            </a:pPr>
            <a:r>
              <a:rPr lang="en-US" sz="1800" b="1" smtClean="0">
                <a:solidFill>
                  <a:srgbClr val="FFFFFF"/>
                </a:solidFill>
              </a:rPr>
              <a:t>Recommended Starting Penalty</a:t>
            </a:r>
            <a:r>
              <a:rPr lang="en-US" sz="1800" smtClean="0">
                <a:solidFill>
                  <a:srgbClr val="FFFFFF"/>
                </a:solidFill>
              </a:rPr>
              <a:t>: </a:t>
            </a:r>
          </a:p>
          <a:p>
            <a:pPr marL="0" indent="0" eaLnBrk="1" hangingPunct="1">
              <a:buFont typeface="Arial" charset="0"/>
              <a:buNone/>
            </a:pPr>
            <a:r>
              <a:rPr lang="en-US" sz="1800" smtClean="0">
                <a:solidFill>
                  <a:srgbClr val="FFFFFF"/>
                </a:solidFill>
              </a:rPr>
              <a:t>Tier 1: </a:t>
            </a:r>
            <a:r>
              <a:rPr lang="en-US" sz="1800" b="1" smtClean="0">
                <a:solidFill>
                  <a:srgbClr val="FFFFFF"/>
                </a:solidFill>
              </a:rPr>
              <a:t>Caution</a:t>
            </a:r>
            <a:r>
              <a:rPr lang="en-US" sz="1800" smtClean="0">
                <a:solidFill>
                  <a:srgbClr val="FFFFFF"/>
                </a:solidFill>
              </a:rPr>
              <a:t> </a:t>
            </a:r>
          </a:p>
          <a:p>
            <a:pPr marL="0" indent="0" eaLnBrk="1" hangingPunct="1">
              <a:buFont typeface="Arial" charset="0"/>
              <a:buNone/>
            </a:pPr>
            <a:r>
              <a:rPr lang="en-US" sz="1800" smtClean="0">
                <a:solidFill>
                  <a:srgbClr val="FFFFFF"/>
                </a:solidFill>
              </a:rPr>
              <a:t>Tier 2: </a:t>
            </a:r>
            <a:r>
              <a:rPr lang="en-US" sz="1800" b="1" smtClean="0">
                <a:solidFill>
                  <a:srgbClr val="FFFFFF"/>
                </a:solidFill>
              </a:rPr>
              <a:t>Warning</a:t>
            </a:r>
            <a:endParaRPr lang="en-US" sz="1800" smtClean="0">
              <a:solidFill>
                <a:srgbClr val="FFFFFF"/>
              </a:solidFill>
            </a:endParaRPr>
          </a:p>
        </p:txBody>
      </p: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extLst>
          </p:cNvPr>
          <p:cNvSpPr>
            <a:spLocks noGrp="1" noRot="1" noChangeAspect="1" noMove="1" noResize="1" noEditPoints="1" noAdjustHandles="1" noChangeArrowheads="1" noChangeShapeType="1" noTextEdit="1"/>
          </p:cNvSpPr>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556" name="Title 1"/>
          <p:cNvSpPr>
            <a:spLocks noGrp="1"/>
          </p:cNvSpPr>
          <p:nvPr>
            <p:ph type="title"/>
          </p:nvPr>
        </p:nvSpPr>
        <p:spPr>
          <a:xfrm>
            <a:off x="838200" y="193675"/>
            <a:ext cx="10515600" cy="1325563"/>
          </a:xfrm>
        </p:spPr>
        <p:txBody>
          <a:bodyPr/>
          <a:lstStyle/>
          <a:p>
            <a:pPr eaLnBrk="1" hangingPunct="1"/>
            <a:r>
              <a:rPr lang="en-US" b="1" smtClean="0"/>
              <a:t>7.6.2. Major</a:t>
            </a:r>
            <a:r>
              <a:rPr lang="en-US" smtClean="0">
                <a:solidFill>
                  <a:srgbClr val="FFFFFF"/>
                </a:solidFill>
              </a:rPr>
              <a:t/>
            </a:r>
            <a:br>
              <a:rPr lang="en-US" smtClean="0">
                <a:solidFill>
                  <a:srgbClr val="FFFFFF"/>
                </a:solidFill>
              </a:rPr>
            </a:br>
            <a:endParaRPr lang="en-US" smtClean="0">
              <a:solidFill>
                <a:srgbClr val="FFFFFF"/>
              </a:solidFill>
            </a:endParaRPr>
          </a:p>
        </p:txBody>
      </p:sp>
      <p:sp>
        <p:nvSpPr>
          <p:cNvPr id="23557" name="Content Placeholder 2"/>
          <p:cNvSpPr>
            <a:spLocks noGrp="1"/>
          </p:cNvSpPr>
          <p:nvPr>
            <p:ph idx="1"/>
          </p:nvPr>
        </p:nvSpPr>
        <p:spPr>
          <a:xfrm>
            <a:off x="838200" y="857250"/>
            <a:ext cx="10515600" cy="5319713"/>
          </a:xfrm>
        </p:spPr>
        <p:txBody>
          <a:bodyPr/>
          <a:lstStyle/>
          <a:p>
            <a:pPr marL="0" indent="0" eaLnBrk="1" hangingPunct="1">
              <a:buFont typeface="Arial" charset="0"/>
              <a:buNone/>
            </a:pPr>
            <a:r>
              <a:rPr lang="en-US" sz="2000" smtClean="0"/>
              <a:t>Players are expected to behave in a respectful manner to all attendees and staff of a Pokémon event. Players who don’t behave properly need to be reminded with the issuance of a penalty. Infractions in this category have a direct impact on event operation or cause a small degree of emotional distress to those around them. </a:t>
            </a:r>
          </a:p>
          <a:p>
            <a:pPr marL="0" indent="0" eaLnBrk="1" hangingPunct="1">
              <a:buFont typeface="Arial" charset="0"/>
              <a:buNone/>
            </a:pPr>
            <a:r>
              <a:rPr lang="en-US" sz="2000" smtClean="0"/>
              <a:t>Examples of Unsporting Conduct: Major include: </a:t>
            </a:r>
          </a:p>
          <a:p>
            <a:pPr marL="0" indent="0" eaLnBrk="1" hangingPunct="1">
              <a:buFont typeface="Arial" charset="0"/>
              <a:buNone/>
            </a:pPr>
            <a:r>
              <a:rPr lang="en-US" sz="2000" smtClean="0"/>
              <a:t>• Leaving a large amount of garbage in the tournament area. </a:t>
            </a:r>
          </a:p>
          <a:p>
            <a:pPr marL="0" indent="0" eaLnBrk="1" hangingPunct="1">
              <a:buFont typeface="Arial" charset="0"/>
              <a:buNone/>
            </a:pPr>
            <a:r>
              <a:rPr lang="en-US" sz="2000" smtClean="0"/>
              <a:t>• Failure to comply with the instructions of the event staff. </a:t>
            </a:r>
          </a:p>
          <a:p>
            <a:pPr marL="0" indent="0" eaLnBrk="1" hangingPunct="1">
              <a:buFont typeface="Arial" charset="0"/>
              <a:buNone/>
            </a:pPr>
            <a:r>
              <a:rPr lang="en-US" sz="2000" smtClean="0"/>
              <a:t>• Engaging in gamesmanship or rules lawyering. </a:t>
            </a:r>
          </a:p>
          <a:p>
            <a:pPr marL="0" indent="0" eaLnBrk="1" hangingPunct="1">
              <a:buFont typeface="Arial" charset="0"/>
              <a:buNone/>
            </a:pPr>
            <a:r>
              <a:rPr lang="en-US" sz="2000" smtClean="0"/>
              <a:t>• Attempting to manipulate a match through intimidation or distraction. </a:t>
            </a:r>
          </a:p>
          <a:p>
            <a:pPr marL="0" indent="0" eaLnBrk="1" hangingPunct="1">
              <a:buFont typeface="Arial" charset="0"/>
              <a:buNone/>
            </a:pPr>
            <a:r>
              <a:rPr lang="en-US" sz="2000" smtClean="0"/>
              <a:t>• Refusal to sign a match slip. </a:t>
            </a:r>
          </a:p>
          <a:p>
            <a:pPr marL="0" indent="0" eaLnBrk="1" hangingPunct="1">
              <a:buFont typeface="Arial" charset="0"/>
              <a:buNone/>
            </a:pPr>
            <a:r>
              <a:rPr lang="en-US" sz="2000" smtClean="0"/>
              <a:t>• Making legal plays that have no effect on the game in progress to manipulate the time remaining in a match. </a:t>
            </a:r>
          </a:p>
          <a:p>
            <a:pPr marL="0" indent="0" eaLnBrk="1" hangingPunct="1">
              <a:buFont typeface="Arial" charset="0"/>
              <a:buNone/>
            </a:pPr>
            <a:r>
              <a:rPr lang="en-US" sz="2000" smtClean="0"/>
              <a:t>• Playing slowly to manipulate the time remaining in a match. </a:t>
            </a:r>
          </a:p>
          <a:p>
            <a:pPr marL="0" indent="0" eaLnBrk="1" hangingPunct="1">
              <a:buFont typeface="Arial" charset="0"/>
              <a:buNone/>
            </a:pPr>
            <a:r>
              <a:rPr lang="en-US" sz="2000" b="1" smtClean="0"/>
              <a:t>Recommended Starting Penalty: </a:t>
            </a:r>
            <a:endParaRPr lang="en-US" sz="2000" smtClean="0"/>
          </a:p>
          <a:p>
            <a:pPr marL="0" indent="0" eaLnBrk="1" hangingPunct="1">
              <a:buFont typeface="Arial" charset="0"/>
              <a:buNone/>
            </a:pPr>
            <a:r>
              <a:rPr lang="en-US" sz="2000" smtClean="0"/>
              <a:t>Tier 1: </a:t>
            </a:r>
            <a:r>
              <a:rPr lang="en-US" sz="2000" b="1" smtClean="0"/>
              <a:t>Game Loss</a:t>
            </a:r>
            <a:r>
              <a:rPr lang="en-US" sz="2000" smtClean="0"/>
              <a:t> </a:t>
            </a:r>
          </a:p>
          <a:p>
            <a:pPr marL="0" indent="0" eaLnBrk="1" hangingPunct="1">
              <a:buFont typeface="Arial" charset="0"/>
              <a:buNone/>
            </a:pPr>
            <a:r>
              <a:rPr lang="en-US" sz="2000" smtClean="0"/>
              <a:t>Tier 2: </a:t>
            </a:r>
            <a:r>
              <a:rPr lang="en-US" sz="2000" b="1" smtClean="0"/>
              <a:t>Game Loss</a:t>
            </a:r>
            <a:endParaRPr lang="en-US" sz="2000" smtClean="0"/>
          </a:p>
          <a:p>
            <a:pPr marL="0" indent="0" eaLnBrk="1" hangingPunct="1">
              <a:buFont typeface="Arial" charset="0"/>
              <a:buNone/>
            </a:pPr>
            <a:endParaRPr lang="en-US" sz="1800" smtClean="0">
              <a:solidFill>
                <a:srgbClr val="FFFFFF"/>
              </a:solidFill>
            </a:endParaRPr>
          </a:p>
        </p:txBody>
      </p:sp>
    </p:spTree>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extLst>
          </p:cNvPr>
          <p:cNvSpPr>
            <a:spLocks noGrp="1" noRot="1" noChangeAspect="1" noMove="1" noResize="1" noEditPoints="1" noAdjustHandles="1" noChangeArrowheads="1" noChangeShapeType="1" noTextEdit="1"/>
          </p:cNvSpPr>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604" name="Title 1"/>
          <p:cNvSpPr>
            <a:spLocks noGrp="1"/>
          </p:cNvSpPr>
          <p:nvPr>
            <p:ph type="title"/>
          </p:nvPr>
        </p:nvSpPr>
        <p:spPr>
          <a:xfrm>
            <a:off x="838200" y="365125"/>
            <a:ext cx="10515600" cy="1420813"/>
          </a:xfrm>
        </p:spPr>
        <p:txBody>
          <a:bodyPr/>
          <a:lstStyle/>
          <a:p>
            <a:pPr eaLnBrk="1" hangingPunct="1"/>
            <a:r>
              <a:rPr lang="en-US" smtClean="0">
                <a:solidFill>
                  <a:srgbClr val="FFFFFF"/>
                </a:solidFill>
              </a:rPr>
              <a:t>JUDGE!!! My opponent is slow playing…</a:t>
            </a:r>
            <a:br>
              <a:rPr lang="en-US" smtClean="0">
                <a:solidFill>
                  <a:srgbClr val="FFFFFF"/>
                </a:solidFill>
              </a:rPr>
            </a:br>
            <a:endParaRPr lang="en-US" smtClean="0">
              <a:solidFill>
                <a:srgbClr val="FFFFFF"/>
              </a:solidFill>
            </a:endParaRPr>
          </a:p>
        </p:txBody>
      </p:sp>
      <p:sp>
        <p:nvSpPr>
          <p:cNvPr id="3" name="Content Placeholder 2">
            <a:extLst>
              <a:ext uri="{FF2B5EF4-FFF2-40B4-BE49-F238E27FC236}"/>
            </a:extLst>
          </p:cNvPr>
          <p:cNvSpPr>
            <a:spLocks noGrp="1"/>
          </p:cNvSpPr>
          <p:nvPr>
            <p:ph idx="1"/>
          </p:nvPr>
        </p:nvSpPr>
        <p:spPr>
          <a:xfrm>
            <a:off x="838200" y="1631950"/>
            <a:ext cx="10515600" cy="4545013"/>
          </a:xfrm>
        </p:spPr>
        <p:txBody>
          <a:bodyPr rtlCol="0">
            <a:noAutofit/>
          </a:bodyPr>
          <a:lstStyle/>
          <a:p>
            <a:pPr marL="0" indent="0" eaLnBrk="1" fontAlgn="auto" hangingPunct="1">
              <a:spcAft>
                <a:spcPts val="0"/>
              </a:spcAft>
              <a:buFont typeface="Arial" panose="020B0604020202020204" pitchFamily="34" charset="0"/>
              <a:buNone/>
              <a:defRPr/>
            </a:pPr>
            <a:r>
              <a:rPr lang="en-US" b="1" dirty="0">
                <a:solidFill>
                  <a:srgbClr val="FFFFFF"/>
                </a:solidFill>
              </a:rPr>
              <a:t>Recommended course of action:</a:t>
            </a:r>
          </a:p>
          <a:p>
            <a:pPr eaLnBrk="1" fontAlgn="auto" hangingPunct="1">
              <a:spcAft>
                <a:spcPts val="0"/>
              </a:spcAft>
              <a:buFont typeface="Arial" panose="020B0604020202020204" pitchFamily="34" charset="0"/>
              <a:buChar char="•"/>
              <a:defRPr/>
            </a:pPr>
            <a:r>
              <a:rPr lang="en-US" dirty="0">
                <a:solidFill>
                  <a:srgbClr val="FFFFFF"/>
                </a:solidFill>
              </a:rPr>
              <a:t>Both players responsibility to have a steady pace of play</a:t>
            </a:r>
          </a:p>
          <a:p>
            <a:pPr eaLnBrk="1" fontAlgn="auto" hangingPunct="1">
              <a:spcAft>
                <a:spcPts val="0"/>
              </a:spcAft>
              <a:buFont typeface="Arial" panose="020B0604020202020204" pitchFamily="34" charset="0"/>
              <a:buChar char="•"/>
              <a:defRPr/>
            </a:pPr>
            <a:r>
              <a:rPr lang="en-US" dirty="0">
                <a:solidFill>
                  <a:srgbClr val="FFFFFF"/>
                </a:solidFill>
              </a:rPr>
              <a:t>Stand on game for a moment</a:t>
            </a:r>
          </a:p>
          <a:p>
            <a:pPr eaLnBrk="1" fontAlgn="auto" hangingPunct="1">
              <a:spcAft>
                <a:spcPts val="0"/>
              </a:spcAft>
              <a:buFont typeface="Arial" panose="020B0604020202020204" pitchFamily="34" charset="0"/>
              <a:buChar char="•"/>
              <a:defRPr/>
            </a:pPr>
            <a:r>
              <a:rPr lang="en-US" dirty="0">
                <a:solidFill>
                  <a:srgbClr val="FFFFFF"/>
                </a:solidFill>
              </a:rPr>
              <a:t>Watch from a few tables back</a:t>
            </a:r>
          </a:p>
          <a:p>
            <a:pPr eaLnBrk="1" fontAlgn="auto" hangingPunct="1">
              <a:spcAft>
                <a:spcPts val="0"/>
              </a:spcAft>
              <a:buFont typeface="Arial" panose="020B0604020202020204" pitchFamily="34" charset="0"/>
              <a:buChar char="•"/>
              <a:defRPr/>
            </a:pPr>
            <a:r>
              <a:rPr lang="en-US" dirty="0">
                <a:solidFill>
                  <a:srgbClr val="FFFFFF"/>
                </a:solidFill>
              </a:rPr>
              <a:t>Watch a couple turns by both players to make sure they are keeping up the pace of play</a:t>
            </a:r>
          </a:p>
          <a:p>
            <a:pPr marL="0" indent="0" eaLnBrk="1" fontAlgn="auto" hangingPunct="1">
              <a:spcAft>
                <a:spcPts val="0"/>
              </a:spcAft>
              <a:buFont typeface="Arial" panose="020B0604020202020204" pitchFamily="34" charset="0"/>
              <a:buNone/>
              <a:defRPr/>
            </a:pPr>
            <a:r>
              <a:rPr lang="en-US" dirty="0">
                <a:solidFill>
                  <a:srgbClr val="FFFFFF"/>
                </a:solidFill>
              </a:rPr>
              <a:t> </a:t>
            </a:r>
          </a:p>
        </p:txBody>
      </p:sp>
    </p:spTree>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12156</TotalTime>
  <Words>946</Words>
  <Application>Microsoft Office PowerPoint</Application>
  <PresentationFormat>Custom</PresentationFormat>
  <Paragraphs>57</Paragraphs>
  <Slides>5</Slides>
  <Notes>4</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5</vt:i4>
      </vt:variant>
    </vt:vector>
  </HeadingPairs>
  <TitlesOfParts>
    <vt:vector size="9" baseType="lpstr">
      <vt:lpstr>Arial</vt:lpstr>
      <vt:lpstr>Calibri Light</vt:lpstr>
      <vt:lpstr>Calibri</vt:lpstr>
      <vt:lpstr>Office Theme</vt:lpstr>
      <vt:lpstr>Slow Playing</vt:lpstr>
      <vt:lpstr>8.4. Game Tempo  </vt:lpstr>
      <vt:lpstr>7.4.1. Slow Play  </vt:lpstr>
      <vt:lpstr>7.6.2. Major </vt:lpstr>
      <vt:lpstr>JUDGE!!! My opponent is slow playing…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Corey Scott</dc:creator>
  <cp:lastModifiedBy>Michael Martin</cp:lastModifiedBy>
  <cp:revision>21</cp:revision>
  <dcterms:created xsi:type="dcterms:W3CDTF">2018-02-03T19:39:58Z</dcterms:created>
  <dcterms:modified xsi:type="dcterms:W3CDTF">2018-03-04T07:12:34Z</dcterms:modified>
</cp:coreProperties>
</file>